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compatMode="1" saveSubsetFonts="1">
  <p:sldMasterIdLst>
    <p:sldMasterId id="2147483672" r:id="rId1"/>
  </p:sldMasterIdLst>
  <p:sldIdLst>
    <p:sldId id="256" r:id="rId2"/>
    <p:sldId id="257" r:id="rId3"/>
    <p:sldId id="258" r:id="rId4"/>
    <p:sldId id="261" r:id="rId5"/>
    <p:sldId id="260" r:id="rId6"/>
    <p:sldId id="259" r:id="rId7"/>
    <p:sldId id="262" r:id="rId8"/>
    <p:sldId id="264" r:id="rId9"/>
    <p:sldId id="263" r:id="rId10"/>
    <p:sldId id="265" r:id="rId11"/>
    <p:sldId id="266" r:id="rId12"/>
    <p:sldId id="267" r:id="rId13"/>
    <p:sldId id="270" r:id="rId14"/>
    <p:sldId id="268" r:id="rId15"/>
    <p:sldId id="269" r:id="rId16"/>
    <p:sldId id="271" r:id="rId17"/>
    <p:sldId id="273" r:id="rId18"/>
    <p:sldId id="272" r:id="rId1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>
      <p:cViewPr varScale="1">
        <p:scale>
          <a:sx n="117" d="100"/>
          <a:sy n="117" d="100"/>
        </p:scale>
        <p:origin x="1928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begel.REDMOND\Documents\Surveys\98638_REDMOND_abegel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begel.REDMOND\Documents\Surveys\98638_REDMOND_abegel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hip\Talks\ESEM%202007\Collocation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pivotSource>
    <c:name>[98638_REDMOND_abegel.xlsx]Sheet2!PivotTable1</c:name>
    <c:fmtId val="2"/>
  </c:pivotSource>
  <c:chart>
    <c:autoTitleDeleted val="1"/>
    <c:pivotFmts>
      <c:pivotFmt>
        <c:idx val="0"/>
        <c:marker>
          <c:symbol val="none"/>
        </c:marker>
      </c:pivotFmt>
      <c:pivotFmt>
        <c:idx val="1"/>
        <c:marker>
          <c:symbol val="none"/>
        </c:marker>
      </c:pivotFmt>
    </c:pivotFmts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Sheet2!$B$1</c:f>
              <c:strCache>
                <c:ptCount val="1"/>
                <c:pt idx="0">
                  <c:v>Total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Sheet2!$A$2:$A$14</c:f>
              <c:strCache>
                <c:ptCount val="12"/>
                <c:pt idx="0">
                  <c:v>Development</c:v>
                </c:pt>
                <c:pt idx="1">
                  <c:v>Test</c:v>
                </c:pt>
                <c:pt idx="2">
                  <c:v>PM</c:v>
                </c:pt>
                <c:pt idx="3">
                  <c:v>Other</c:v>
                </c:pt>
                <c:pt idx="4">
                  <c:v>Marketing</c:v>
                </c:pt>
                <c:pt idx="5">
                  <c:v>Product support</c:v>
                </c:pt>
                <c:pt idx="6">
                  <c:v>Management and Administration</c:v>
                </c:pt>
                <c:pt idx="7">
                  <c:v>Build</c:v>
                </c:pt>
                <c:pt idx="8">
                  <c:v>Design</c:v>
                </c:pt>
                <c:pt idx="9">
                  <c:v>Documentation and Localization</c:v>
                </c:pt>
                <c:pt idx="10">
                  <c:v>Research</c:v>
                </c:pt>
                <c:pt idx="11">
                  <c:v>Sales</c:v>
                </c:pt>
              </c:strCache>
            </c:strRef>
          </c:cat>
          <c:val>
            <c:numRef>
              <c:f>Sheet2!$B$2:$B$14</c:f>
              <c:numCache>
                <c:formatCode>General</c:formatCode>
                <c:ptCount val="12"/>
                <c:pt idx="0">
                  <c:v>212</c:v>
                </c:pt>
                <c:pt idx="1">
                  <c:v>138</c:v>
                </c:pt>
                <c:pt idx="2">
                  <c:v>85</c:v>
                </c:pt>
                <c:pt idx="3">
                  <c:v>17</c:v>
                </c:pt>
                <c:pt idx="4">
                  <c:v>9</c:v>
                </c:pt>
                <c:pt idx="5">
                  <c:v>8</c:v>
                </c:pt>
                <c:pt idx="6">
                  <c:v>4</c:v>
                </c:pt>
                <c:pt idx="7">
                  <c:v>4</c:v>
                </c:pt>
                <c:pt idx="8">
                  <c:v>3</c:v>
                </c:pt>
                <c:pt idx="9">
                  <c:v>2</c:v>
                </c:pt>
                <c:pt idx="10">
                  <c:v>2</c:v>
                </c:pt>
                <c:pt idx="11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9EC-5047-AD37-CD67020ACB6A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61136896"/>
        <c:axId val="61139968"/>
      </c:barChart>
      <c:catAx>
        <c:axId val="6113689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61139968"/>
        <c:crosses val="autoZero"/>
        <c:auto val="1"/>
        <c:lblAlgn val="ctr"/>
        <c:lblOffset val="100"/>
        <c:noMultiLvlLbl val="0"/>
      </c:catAx>
      <c:valAx>
        <c:axId val="6113996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61136896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pivotSource>
    <c:name>[98638_REDMOND_abegel.xlsx]Sheet1!PivotTable1</c:name>
    <c:fmtId val="73"/>
  </c:pivotSource>
  <c:chart>
    <c:autoTitleDeleted val="1"/>
    <c:pivotFmts>
      <c:pivotFmt>
        <c:idx val="0"/>
        <c:dLbl>
          <c:idx val="0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"/>
        <c:marker>
          <c:symbol val="none"/>
        </c:marker>
        <c:dLbl>
          <c:idx val="0"/>
          <c:spPr/>
          <c:txPr>
            <a:bodyPr/>
            <a:lstStyle/>
            <a:p>
              <a:pPr>
                <a:defRPr/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</c:pivotFmts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Total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Sheet1!$A$2:$A$7</c:f>
              <c:strCache>
                <c:ptCount val="5"/>
                <c:pt idx="0">
                  <c:v>Individual Contributor</c:v>
                </c:pt>
                <c:pt idx="1">
                  <c:v>Lead</c:v>
                </c:pt>
                <c:pt idx="2">
                  <c:v>Manager</c:v>
                </c:pt>
                <c:pt idx="3">
                  <c:v>Architect</c:v>
                </c:pt>
                <c:pt idx="4">
                  <c:v>Other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5"/>
                <c:pt idx="0">
                  <c:v>353</c:v>
                </c:pt>
                <c:pt idx="1">
                  <c:v>80</c:v>
                </c:pt>
                <c:pt idx="2">
                  <c:v>35</c:v>
                </c:pt>
                <c:pt idx="3">
                  <c:v>11</c:v>
                </c:pt>
                <c:pt idx="4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A09-3946-806C-3C126B15B3B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1209984"/>
        <c:axId val="61295232"/>
      </c:barChart>
      <c:catAx>
        <c:axId val="61209984"/>
        <c:scaling>
          <c:orientation val="minMax"/>
        </c:scaling>
        <c:delete val="0"/>
        <c:axPos val="b"/>
        <c:numFmt formatCode="@" sourceLinked="0"/>
        <c:majorTickMark val="out"/>
        <c:minorTickMark val="none"/>
        <c:tickLblPos val="nextTo"/>
        <c:txPr>
          <a:bodyPr rot="-2040000" vert="horz" anchor="ctr" anchorCtr="1"/>
          <a:lstStyle/>
          <a:p>
            <a:pPr>
              <a:defRPr sz="1800"/>
            </a:pPr>
            <a:endParaRPr lang="en-US"/>
          </a:p>
        </c:txPr>
        <c:crossAx val="61295232"/>
        <c:crosses val="autoZero"/>
        <c:auto val="1"/>
        <c:lblAlgn val="ctr"/>
        <c:lblOffset val="100"/>
        <c:noMultiLvlLbl val="0"/>
      </c:catAx>
      <c:valAx>
        <c:axId val="6129523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61209984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Sheet1!$D$2</c:f>
              <c:strCache>
                <c:ptCount val="1"/>
                <c:pt idx="0">
                  <c:v>Uses Agile (% within)</c:v>
                </c:pt>
              </c:strCache>
            </c:strRef>
          </c:tx>
          <c:invertIfNegative val="0"/>
          <c:cat>
            <c:strRef>
              <c:f>Sheet1!$A$3:$A$10</c:f>
              <c:strCache>
                <c:ptCount val="8"/>
                <c:pt idx="0">
                  <c:v>Same office</c:v>
                </c:pt>
                <c:pt idx="1">
                  <c:v>Same hallway</c:v>
                </c:pt>
                <c:pt idx="2">
                  <c:v>Same floor</c:v>
                </c:pt>
                <c:pt idx="3">
                  <c:v>Same building</c:v>
                </c:pt>
                <c:pt idx="4">
                  <c:v>Same campus</c:v>
                </c:pt>
                <c:pt idx="5">
                  <c:v>Same city</c:v>
                </c:pt>
                <c:pt idx="6">
                  <c:v>Same country</c:v>
                </c:pt>
                <c:pt idx="7">
                  <c:v>Not-collocated</c:v>
                </c:pt>
              </c:strCache>
            </c:strRef>
          </c:cat>
          <c:val>
            <c:numRef>
              <c:f>Sheet1!$D$3:$D$10</c:f>
              <c:numCache>
                <c:formatCode>0.00%</c:formatCode>
                <c:ptCount val="8"/>
                <c:pt idx="0">
                  <c:v>8.974358974358973E-2</c:v>
                </c:pt>
                <c:pt idx="1">
                  <c:v>0.16025641025641033</c:v>
                </c:pt>
                <c:pt idx="2">
                  <c:v>0.43589743589743601</c:v>
                </c:pt>
                <c:pt idx="3">
                  <c:v>0.15384615384615394</c:v>
                </c:pt>
                <c:pt idx="4">
                  <c:v>5.128205128205128E-2</c:v>
                </c:pt>
                <c:pt idx="5">
                  <c:v>6.4102564102564118E-3</c:v>
                </c:pt>
                <c:pt idx="6">
                  <c:v>2.5641025641025654E-2</c:v>
                </c:pt>
                <c:pt idx="7">
                  <c:v>7.6923076923076927E-2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83C-774D-A5D1-89CE342B2DD4}"/>
            </c:ext>
          </c:extLst>
        </c:ser>
        <c:ser>
          <c:idx val="1"/>
          <c:order val="1"/>
          <c:tx>
            <c:strRef>
              <c:f>Sheet1!$G$2</c:f>
              <c:strCache>
                <c:ptCount val="1"/>
                <c:pt idx="0">
                  <c:v>Does not use Agile (% within)</c:v>
                </c:pt>
              </c:strCache>
            </c:strRef>
          </c:tx>
          <c:invertIfNegative val="0"/>
          <c:cat>
            <c:strRef>
              <c:f>Sheet1!$A$3:$A$10</c:f>
              <c:strCache>
                <c:ptCount val="8"/>
                <c:pt idx="0">
                  <c:v>Same office</c:v>
                </c:pt>
                <c:pt idx="1">
                  <c:v>Same hallway</c:v>
                </c:pt>
                <c:pt idx="2">
                  <c:v>Same floor</c:v>
                </c:pt>
                <c:pt idx="3">
                  <c:v>Same building</c:v>
                </c:pt>
                <c:pt idx="4">
                  <c:v>Same campus</c:v>
                </c:pt>
                <c:pt idx="5">
                  <c:v>Same city</c:v>
                </c:pt>
                <c:pt idx="6">
                  <c:v>Same country</c:v>
                </c:pt>
                <c:pt idx="7">
                  <c:v>Not-collocated</c:v>
                </c:pt>
              </c:strCache>
            </c:strRef>
          </c:cat>
          <c:val>
            <c:numRef>
              <c:f>Sheet1!$G$3:$G$10</c:f>
              <c:numCache>
                <c:formatCode>0.00%</c:formatCode>
                <c:ptCount val="8"/>
                <c:pt idx="0">
                  <c:v>5.6249999999999981E-2</c:v>
                </c:pt>
                <c:pt idx="1">
                  <c:v>0.23750000000000004</c:v>
                </c:pt>
                <c:pt idx="2">
                  <c:v>0.43125000000000002</c:v>
                </c:pt>
                <c:pt idx="3">
                  <c:v>0.10937500000000003</c:v>
                </c:pt>
                <c:pt idx="4">
                  <c:v>3.7500000000000006E-2</c:v>
                </c:pt>
                <c:pt idx="5">
                  <c:v>6.2500000000000021E-3</c:v>
                </c:pt>
                <c:pt idx="6">
                  <c:v>3.125E-2</c:v>
                </c:pt>
                <c:pt idx="7">
                  <c:v>9.062500000000008E-2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83C-774D-A5D1-89CE342B2DD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6568960"/>
        <c:axId val="66580864"/>
      </c:barChart>
      <c:catAx>
        <c:axId val="6656896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800"/>
            </a:pPr>
            <a:endParaRPr lang="en-US"/>
          </a:p>
        </c:txPr>
        <c:crossAx val="66580864"/>
        <c:crosses val="autoZero"/>
        <c:auto val="1"/>
        <c:lblAlgn val="ctr"/>
        <c:lblOffset val="100"/>
        <c:noMultiLvlLbl val="0"/>
      </c:catAx>
      <c:valAx>
        <c:axId val="66580864"/>
        <c:scaling>
          <c:orientation val="minMax"/>
        </c:scaling>
        <c:delete val="0"/>
        <c:axPos val="l"/>
        <c:majorGridlines/>
        <c:numFmt formatCode="0.00%" sourceLinked="1"/>
        <c:majorTickMark val="out"/>
        <c:minorTickMark val="none"/>
        <c:tickLblPos val="nextTo"/>
        <c:txPr>
          <a:bodyPr/>
          <a:lstStyle/>
          <a:p>
            <a:pPr>
              <a:defRPr sz="1800"/>
            </a:pPr>
            <a:endParaRPr lang="en-US"/>
          </a:p>
        </c:txPr>
        <c:crossAx val="6656896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54313628994905006"/>
          <c:y val="4.5912438028579854E-2"/>
          <c:w val="0.44297494982244917"/>
          <c:h val="0.21762540099154273"/>
        </c:manualLayout>
      </c:layout>
      <c:overlay val="1"/>
      <c:spPr>
        <a:solidFill>
          <a:schemeClr val="tx2">
            <a:lumMod val="20000"/>
            <a:lumOff val="80000"/>
          </a:schemeClr>
        </a:solidFill>
        <a:ln>
          <a:solidFill>
            <a:schemeClr val="accent1"/>
          </a:solidFill>
        </a:ln>
      </c:spPr>
      <c:txPr>
        <a:bodyPr/>
        <a:lstStyle/>
        <a:p>
          <a:pPr>
            <a:defRPr sz="24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EC9FB53-D5A5-D396-A5EB-F00A0582BB39}"/>
              </a:ext>
            </a:extLst>
          </p:cNvPr>
          <p:cNvSpPr/>
          <p:nvPr/>
        </p:nvSpPr>
        <p:spPr bwMode="white">
          <a:xfrm>
            <a:off x="0" y="5970588"/>
            <a:ext cx="9144000" cy="887412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8BA6973E-FC8B-8719-1B17-CE97D42030DA}"/>
              </a:ext>
            </a:extLst>
          </p:cNvPr>
          <p:cNvSpPr/>
          <p:nvPr/>
        </p:nvSpPr>
        <p:spPr>
          <a:xfrm>
            <a:off x="-9525" y="6053138"/>
            <a:ext cx="2249488" cy="7127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9AD9DA5-9893-8CE9-39EE-AFD710DD7D7B}"/>
              </a:ext>
            </a:extLst>
          </p:cNvPr>
          <p:cNvSpPr/>
          <p:nvPr/>
        </p:nvSpPr>
        <p:spPr>
          <a:xfrm>
            <a:off x="2359025" y="6043613"/>
            <a:ext cx="6784975" cy="7143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Date Placeholder 27">
            <a:extLst>
              <a:ext uri="{FF2B5EF4-FFF2-40B4-BE49-F238E27FC236}">
                <a16:creationId xmlns:a16="http://schemas.microsoft.com/office/drawing/2014/main" id="{8A6155D9-5C23-F9DB-D6F3-716E8D9D602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6200" y="6069013"/>
            <a:ext cx="2057400" cy="685800"/>
          </a:xfrm>
        </p:spPr>
        <p:txBody>
          <a:bodyPr>
            <a:noAutofit/>
          </a:bodyPr>
          <a:lstStyle>
            <a:lvl1pPr algn="ctr">
              <a:defRPr sz="2000"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2BCFF862-1531-5D47-9B22-D6C07BC14A93}" type="datetimeFigureOut">
              <a:rPr lang="en-US"/>
              <a:pPr>
                <a:defRPr/>
              </a:pPr>
              <a:t>2/2/25</a:t>
            </a:fld>
            <a:endParaRPr lang="en-US"/>
          </a:p>
        </p:txBody>
      </p:sp>
      <p:sp>
        <p:nvSpPr>
          <p:cNvPr id="6" name="Footer Placeholder 16">
            <a:extLst>
              <a:ext uri="{FF2B5EF4-FFF2-40B4-BE49-F238E27FC236}">
                <a16:creationId xmlns:a16="http://schemas.microsoft.com/office/drawing/2014/main" id="{B991B6D2-8FA0-F923-19BF-BD40080735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85975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8">
            <a:extLst>
              <a:ext uri="{FF2B5EF4-FFF2-40B4-BE49-F238E27FC236}">
                <a16:creationId xmlns:a16="http://schemas.microsoft.com/office/drawing/2014/main" id="{98774497-4544-F39B-91CB-70DF217F1C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4F74AFC-3244-CA48-8745-854899463E6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8440748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3">
            <a:extLst>
              <a:ext uri="{FF2B5EF4-FFF2-40B4-BE49-F238E27FC236}">
                <a16:creationId xmlns:a16="http://schemas.microsoft.com/office/drawing/2014/main" id="{F7448778-F124-BE25-6FFE-978E7A7B37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749FA8-D4C0-6B47-B3F5-17FD0C385D4C}" type="datetimeFigureOut">
              <a:rPr lang="en-US"/>
              <a:pPr>
                <a:defRPr/>
              </a:pPr>
              <a:t>2/2/25</a:t>
            </a:fld>
            <a:endParaRPr lang="en-US"/>
          </a:p>
        </p:txBody>
      </p:sp>
      <p:sp>
        <p:nvSpPr>
          <p:cNvPr id="5" name="Footer Placeholder 2">
            <a:extLst>
              <a:ext uri="{FF2B5EF4-FFF2-40B4-BE49-F238E27FC236}">
                <a16:creationId xmlns:a16="http://schemas.microsoft.com/office/drawing/2014/main" id="{ABC888DB-3E42-58C6-606A-8115ACA18A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>
            <a:extLst>
              <a:ext uri="{FF2B5EF4-FFF2-40B4-BE49-F238E27FC236}">
                <a16:creationId xmlns:a16="http://schemas.microsoft.com/office/drawing/2014/main" id="{305270C6-F38B-A22A-7DBA-5C05457C17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461C7B-064F-8A4F-BCBE-2D3B4CE2CA2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144215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FAD3A0DB-AB69-A0EA-2D03-E18308E322AD}"/>
              </a:ext>
            </a:extLst>
          </p:cNvPr>
          <p:cNvSpPr/>
          <p:nvPr/>
        </p:nvSpPr>
        <p:spPr bwMode="white">
          <a:xfrm>
            <a:off x="6096000" y="0"/>
            <a:ext cx="320675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448F35C-EC5A-2C33-A478-FBD00D45A94B}"/>
              </a:ext>
            </a:extLst>
          </p:cNvPr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F543F44-E6F6-F542-A790-E77CD42C49CB}"/>
              </a:ext>
            </a:extLst>
          </p:cNvPr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ECF46934-759F-3737-F9FE-5E4867EEDD9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553200" y="6248400"/>
            <a:ext cx="2209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F4AFBA-9DC1-7D44-AC4C-AC19782C7CDC}" type="datetimeFigureOut">
              <a:rPr lang="en-US"/>
              <a:pPr>
                <a:defRPr/>
              </a:pPr>
              <a:t>2/2/25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EBD8821F-1D15-A4EC-2D66-A3216442DB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6248400"/>
            <a:ext cx="5573713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B80E50E7-9336-2034-BAA6-FF92BB4EB4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5"/>
          </a:xfrm>
        </p:spPr>
        <p:txBody>
          <a:bodyPr/>
          <a:lstStyle>
            <a:lvl1pPr>
              <a:defRPr/>
            </a:lvl1pPr>
          </a:lstStyle>
          <a:p>
            <a:fld id="{F07DEDB7-5CC0-374A-900F-627F9096193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7104208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Date Placeholder 13">
            <a:extLst>
              <a:ext uri="{FF2B5EF4-FFF2-40B4-BE49-F238E27FC236}">
                <a16:creationId xmlns:a16="http://schemas.microsoft.com/office/drawing/2014/main" id="{B69388FA-E1A2-AF65-5257-31127F228F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477D1E-3916-9546-BB54-B84BA1DF2082}" type="datetimeFigureOut">
              <a:rPr lang="en-US"/>
              <a:pPr>
                <a:defRPr/>
              </a:pPr>
              <a:t>2/2/25</a:t>
            </a:fld>
            <a:endParaRPr lang="en-US"/>
          </a:p>
        </p:txBody>
      </p:sp>
      <p:sp>
        <p:nvSpPr>
          <p:cNvPr id="4" name="Footer Placeholder 2">
            <a:extLst>
              <a:ext uri="{FF2B5EF4-FFF2-40B4-BE49-F238E27FC236}">
                <a16:creationId xmlns:a16="http://schemas.microsoft.com/office/drawing/2014/main" id="{4B2E1F6A-D22E-4EDB-49ED-C445A4324B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22">
            <a:extLst>
              <a:ext uri="{FF2B5EF4-FFF2-40B4-BE49-F238E27FC236}">
                <a16:creationId xmlns:a16="http://schemas.microsoft.com/office/drawing/2014/main" id="{41A14302-05B9-5941-B704-82F60B0F1E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58E96F1-ADAD-8240-96A6-0FD3D8CD69E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444906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2A2E0CC-3216-D2B9-B6FF-A1DC118D565E}"/>
              </a:ext>
            </a:extLst>
          </p:cNvPr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8C3EB0B-F56A-437D-B300-6F6F9F0A7AD1}"/>
              </a:ext>
            </a:extLst>
          </p:cNvPr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7A94739-932C-8C26-F058-39ECA9A45D2C}"/>
              </a:ext>
            </a:extLst>
          </p:cNvPr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Date Placeholder 11">
            <a:extLst>
              <a:ext uri="{FF2B5EF4-FFF2-40B4-BE49-F238E27FC236}">
                <a16:creationId xmlns:a16="http://schemas.microsoft.com/office/drawing/2014/main" id="{FF9A1823-5BC9-791A-F247-831FE872C5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B52A56-59C6-5441-850C-C9C83C4D075C}" type="datetimeFigureOut">
              <a:rPr lang="en-US"/>
              <a:pPr>
                <a:defRPr/>
              </a:pPr>
              <a:t>2/2/25</a:t>
            </a:fld>
            <a:endParaRPr lang="en-US"/>
          </a:p>
        </p:txBody>
      </p:sp>
      <p:sp>
        <p:nvSpPr>
          <p:cNvPr id="8" name="Slide Number Placeholder 12">
            <a:extLst>
              <a:ext uri="{FF2B5EF4-FFF2-40B4-BE49-F238E27FC236}">
                <a16:creationId xmlns:a16="http://schemas.microsoft.com/office/drawing/2014/main" id="{F82C85A2-D9AF-2553-3D43-23D8DD634BC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5"/>
          </a:xfrm>
        </p:spPr>
        <p:txBody>
          <a:bodyPr>
            <a:noAutofit/>
          </a:bodyPr>
          <a:lstStyle>
            <a:lvl1pPr>
              <a:defRPr sz="2400"/>
            </a:lvl1pPr>
          </a:lstStyle>
          <a:p>
            <a:fld id="{794805DC-85C0-8642-9F70-F4C171D69E4B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9" name="Footer Placeholder 13">
            <a:extLst>
              <a:ext uri="{FF2B5EF4-FFF2-40B4-BE49-F238E27FC236}">
                <a16:creationId xmlns:a16="http://schemas.microsoft.com/office/drawing/2014/main" id="{B8D9B6E0-F827-B0C4-61B9-DFBC9EF053DD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839420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Date Placeholder 7">
            <a:extLst>
              <a:ext uri="{FF2B5EF4-FFF2-40B4-BE49-F238E27FC236}">
                <a16:creationId xmlns:a16="http://schemas.microsoft.com/office/drawing/2014/main" id="{E83234DF-4FB2-A75F-DD18-E3469FAC19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44F22BAB-2C53-0A4F-AF8D-F8F01BCAB8E4}" type="datetimeFigureOut">
              <a:rPr lang="en-US"/>
              <a:pPr>
                <a:defRPr/>
              </a:pPr>
              <a:t>2/2/25</a:t>
            </a:fld>
            <a:endParaRPr lang="en-US"/>
          </a:p>
        </p:txBody>
      </p:sp>
      <p:sp>
        <p:nvSpPr>
          <p:cNvPr id="4" name="Slide Number Placeholder 9">
            <a:extLst>
              <a:ext uri="{FF2B5EF4-FFF2-40B4-BE49-F238E27FC236}">
                <a16:creationId xmlns:a16="http://schemas.microsoft.com/office/drawing/2014/main" id="{943114C3-0389-E044-6E9E-8D0F474D470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54AC322-C9F9-424A-913A-BA0676DB51A1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5" name="Footer Placeholder 11">
            <a:extLst>
              <a:ext uri="{FF2B5EF4-FFF2-40B4-BE49-F238E27FC236}">
                <a16:creationId xmlns:a16="http://schemas.microsoft.com/office/drawing/2014/main" id="{A533BAE6-5132-8181-7CB0-DAA86176A6B9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45852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9">
            <a:extLst>
              <a:ext uri="{FF2B5EF4-FFF2-40B4-BE49-F238E27FC236}">
                <a16:creationId xmlns:a16="http://schemas.microsoft.com/office/drawing/2014/main" id="{75086823-437E-D74D-17F6-3BE8FFEA95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46BB1EA0-8F72-DA4C-825F-A04EBF5ABD24}" type="datetimeFigureOut">
              <a:rPr lang="en-US"/>
              <a:pPr>
                <a:defRPr/>
              </a:pPr>
              <a:t>2/2/25</a:t>
            </a:fld>
            <a:endParaRPr lang="en-US"/>
          </a:p>
        </p:txBody>
      </p:sp>
      <p:sp>
        <p:nvSpPr>
          <p:cNvPr id="4" name="Slide Number Placeholder 11">
            <a:extLst>
              <a:ext uri="{FF2B5EF4-FFF2-40B4-BE49-F238E27FC236}">
                <a16:creationId xmlns:a16="http://schemas.microsoft.com/office/drawing/2014/main" id="{6A88F787-9D41-6007-0972-CE08FB69499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EA0DD21-3A0F-AE48-8EB3-199220957126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5" name="Footer Placeholder 13">
            <a:extLst>
              <a:ext uri="{FF2B5EF4-FFF2-40B4-BE49-F238E27FC236}">
                <a16:creationId xmlns:a16="http://schemas.microsoft.com/office/drawing/2014/main" id="{77973FE0-8D06-EAE1-7583-31A03135F91D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2041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13">
            <a:extLst>
              <a:ext uri="{FF2B5EF4-FFF2-40B4-BE49-F238E27FC236}">
                <a16:creationId xmlns:a16="http://schemas.microsoft.com/office/drawing/2014/main" id="{7719FCD0-EB83-65D0-B921-DDF83DC8F3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073B00-1E57-2943-BF53-5CBF9A75E4F9}" type="datetimeFigureOut">
              <a:rPr lang="en-US"/>
              <a:pPr>
                <a:defRPr/>
              </a:pPr>
              <a:t>2/2/25</a:t>
            </a:fld>
            <a:endParaRPr lang="en-US"/>
          </a:p>
        </p:txBody>
      </p:sp>
      <p:sp>
        <p:nvSpPr>
          <p:cNvPr id="4" name="Footer Placeholder 2">
            <a:extLst>
              <a:ext uri="{FF2B5EF4-FFF2-40B4-BE49-F238E27FC236}">
                <a16:creationId xmlns:a16="http://schemas.microsoft.com/office/drawing/2014/main" id="{5E25884D-7A09-0F96-83BC-E325E1F64F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22">
            <a:extLst>
              <a:ext uri="{FF2B5EF4-FFF2-40B4-BE49-F238E27FC236}">
                <a16:creationId xmlns:a16="http://schemas.microsoft.com/office/drawing/2014/main" id="{80C4FDCB-539A-1C7F-75E4-A46B3C8B9E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617E13-6A13-2945-9656-A060F7561C4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309668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2AED864-B50B-67DE-BF43-5D4DC0D576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EA7AB9-FAD4-5E46-8F3C-95D86C7744DE}" type="datetimeFigureOut">
              <a:rPr lang="en-US"/>
              <a:pPr>
                <a:defRPr/>
              </a:pPr>
              <a:t>2/2/25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44506A3-55B5-1E08-7F76-7A35988407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C05F30C-94AF-825E-4719-343796E9B5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9E40214-62E5-8A4D-BB6D-F66C6906A37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796121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/>
          <a:lstStyle>
            <a:lvl1pPr algn="l">
              <a:buNone/>
              <a:defRPr sz="44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3">
            <a:extLst>
              <a:ext uri="{FF2B5EF4-FFF2-40B4-BE49-F238E27FC236}">
                <a16:creationId xmlns:a16="http://schemas.microsoft.com/office/drawing/2014/main" id="{1D92C3EF-F0F7-D686-4BAD-4D847C0C15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5357D6-65D0-3C47-AC3D-03551F8EFB61}" type="datetimeFigureOut">
              <a:rPr lang="en-US"/>
              <a:pPr>
                <a:defRPr/>
              </a:pPr>
              <a:t>2/2/25</a:t>
            </a:fld>
            <a:endParaRPr lang="en-US"/>
          </a:p>
        </p:txBody>
      </p:sp>
      <p:sp>
        <p:nvSpPr>
          <p:cNvPr id="5" name="Footer Placeholder 2">
            <a:extLst>
              <a:ext uri="{FF2B5EF4-FFF2-40B4-BE49-F238E27FC236}">
                <a16:creationId xmlns:a16="http://schemas.microsoft.com/office/drawing/2014/main" id="{DB5BDB9D-464B-D04C-1207-D7EA2ABDEC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>
            <a:extLst>
              <a:ext uri="{FF2B5EF4-FFF2-40B4-BE49-F238E27FC236}">
                <a16:creationId xmlns:a16="http://schemas.microsoft.com/office/drawing/2014/main" id="{E88D4D92-51FD-03FC-6249-480CA350F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2AF8EC-4E40-8F42-9EAD-01A8DC9301C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364318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45C07C1F-884C-E26C-F8FB-44713D9A0AB9}"/>
              </a:ext>
            </a:extLst>
          </p:cNvPr>
          <p:cNvSpPr/>
          <p:nvPr/>
        </p:nvSpPr>
        <p:spPr bwMode="white">
          <a:xfrm>
            <a:off x="-9525" y="4572000"/>
            <a:ext cx="9144000" cy="887413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452A1BF-5292-9F27-87DF-3C384D3E8157}"/>
              </a:ext>
            </a:extLst>
          </p:cNvPr>
          <p:cNvSpPr/>
          <p:nvPr/>
        </p:nvSpPr>
        <p:spPr>
          <a:xfrm>
            <a:off x="-9525" y="4664075"/>
            <a:ext cx="1463675" cy="7127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063A3D1-3D4C-95D5-8AA2-0978D9A8F6C4}"/>
              </a:ext>
            </a:extLst>
          </p:cNvPr>
          <p:cNvSpPr/>
          <p:nvPr/>
        </p:nvSpPr>
        <p:spPr>
          <a:xfrm>
            <a:off x="1544638" y="4654550"/>
            <a:ext cx="7599362" cy="712788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602718B-BFB8-3AB2-9781-F1C4B5648BA6}"/>
              </a:ext>
            </a:extLst>
          </p:cNvPr>
          <p:cNvSpPr/>
          <p:nvPr/>
        </p:nvSpPr>
        <p:spPr bwMode="white">
          <a:xfrm>
            <a:off x="1447800" y="0"/>
            <a:ext cx="100013" cy="686752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9" name="Date Placeholder 11">
            <a:extLst>
              <a:ext uri="{FF2B5EF4-FFF2-40B4-BE49-F238E27FC236}">
                <a16:creationId xmlns:a16="http://schemas.microsoft.com/office/drawing/2014/main" id="{BE6597C7-91F6-47C3-22E7-57C4415F08E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D1C6547B-0C00-D94A-906D-50B22845BB92}" type="datetimeFigureOut">
              <a:rPr lang="en-US"/>
              <a:pPr>
                <a:defRPr/>
              </a:pPr>
              <a:t>2/2/25</a:t>
            </a:fld>
            <a:endParaRPr lang="en-US"/>
          </a:p>
        </p:txBody>
      </p:sp>
      <p:sp>
        <p:nvSpPr>
          <p:cNvPr id="10" name="Slide Number Placeholder 12">
            <a:extLst>
              <a:ext uri="{FF2B5EF4-FFF2-40B4-BE49-F238E27FC236}">
                <a16:creationId xmlns:a16="http://schemas.microsoft.com/office/drawing/2014/main" id="{09B59FF7-EA84-9013-DED5-140ED9165CB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0" y="4667250"/>
            <a:ext cx="1447800" cy="663575"/>
          </a:xfrm>
        </p:spPr>
        <p:txBody>
          <a:bodyPr/>
          <a:lstStyle>
            <a:lvl1pPr>
              <a:defRPr sz="2800"/>
            </a:lvl1pPr>
          </a:lstStyle>
          <a:p>
            <a:fld id="{E856B98F-DE04-6242-8C97-B8E56104CAAB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1" name="Footer Placeholder 13">
            <a:extLst>
              <a:ext uri="{FF2B5EF4-FFF2-40B4-BE49-F238E27FC236}">
                <a16:creationId xmlns:a16="http://schemas.microsoft.com/office/drawing/2014/main" id="{FD65B65C-D0FB-9EDA-3374-D69EE73233F4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>
          <a:xfrm>
            <a:off x="1600200" y="6248400"/>
            <a:ext cx="4572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322073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21">
            <a:extLst>
              <a:ext uri="{FF2B5EF4-FFF2-40B4-BE49-F238E27FC236}">
                <a16:creationId xmlns:a16="http://schemas.microsoft.com/office/drawing/2014/main" id="{D46A54AF-D8AC-4EF6-7721-DF9250278ED7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09600" y="228600"/>
            <a:ext cx="8153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12">
            <a:extLst>
              <a:ext uri="{FF2B5EF4-FFF2-40B4-BE49-F238E27FC236}">
                <a16:creationId xmlns:a16="http://schemas.microsoft.com/office/drawing/2014/main" id="{64EFC2F7-C0AC-CA28-173C-4F10611593B6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12775" y="1600200"/>
            <a:ext cx="81534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4" name="Date Placeholder 13">
            <a:extLst>
              <a:ext uri="{FF2B5EF4-FFF2-40B4-BE49-F238E27FC236}">
                <a16:creationId xmlns:a16="http://schemas.microsoft.com/office/drawing/2014/main" id="{A4DF164F-E354-EF8A-7122-A11849DE07E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smtClean="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E000971-7BC0-3647-9A5F-63E4F178D97D}" type="datetimeFigureOut">
              <a:rPr lang="en-US"/>
              <a:pPr>
                <a:defRPr/>
              </a:pPr>
              <a:t>2/2/25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7379B98-F983-4438-3CC5-F7C0427D971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09600" y="6248400"/>
            <a:ext cx="5421313" cy="365125"/>
          </a:xfrm>
          <a:prstGeom prst="rect">
            <a:avLst/>
          </a:prstGeom>
        </p:spPr>
        <p:txBody>
          <a:bodyPr vert="horz" anchor="ctr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D73C67E-BE00-F071-C0B5-3650C1F6D5C8}"/>
              </a:ext>
            </a:extLst>
          </p:cNvPr>
          <p:cNvSpPr/>
          <p:nvPr/>
        </p:nvSpPr>
        <p:spPr bwMode="white">
          <a:xfrm>
            <a:off x="0" y="1235075"/>
            <a:ext cx="9144000" cy="31908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0BC433F-B6D6-8D04-DC77-A54AAA429E20}"/>
              </a:ext>
            </a:extLst>
          </p:cNvPr>
          <p:cNvSpPr/>
          <p:nvPr/>
        </p:nvSpPr>
        <p:spPr>
          <a:xfrm>
            <a:off x="0" y="1279525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1F2BD79-3EA1-6F0C-2BF0-C869AA941DFF}"/>
              </a:ext>
            </a:extLst>
          </p:cNvPr>
          <p:cNvSpPr/>
          <p:nvPr/>
        </p:nvSpPr>
        <p:spPr>
          <a:xfrm>
            <a:off x="590550" y="1279525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3" name="Slide Number Placeholder 22">
            <a:extLst>
              <a:ext uri="{FF2B5EF4-FFF2-40B4-BE49-F238E27FC236}">
                <a16:creationId xmlns:a16="http://schemas.microsoft.com/office/drawing/2014/main" id="{6593CA66-FDF2-75BD-849D-87ABDAE8217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0" y="1271588"/>
            <a:ext cx="533400" cy="24447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>
            <a:lvl1pPr algn="ctr">
              <a:defRPr sz="1400" b="1">
                <a:solidFill>
                  <a:srgbClr val="FFFFFF"/>
                </a:solidFill>
                <a:latin typeface="Tw Cen MT" panose="020B0602020104020603" pitchFamily="34" charset="77"/>
              </a:defRPr>
            </a:lvl1pPr>
          </a:lstStyle>
          <a:p>
            <a:fld id="{693095E5-7F46-7048-8BAD-106E21831FB3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1" r:id="rId2"/>
    <p:sldLayoutId id="2147483696" r:id="rId3"/>
    <p:sldLayoutId id="2147483697" r:id="rId4"/>
    <p:sldLayoutId id="2147483698" r:id="rId5"/>
    <p:sldLayoutId id="2147483692" r:id="rId6"/>
    <p:sldLayoutId id="2147483699" r:id="rId7"/>
    <p:sldLayoutId id="2147483693" r:id="rId8"/>
    <p:sldLayoutId id="2147483700" r:id="rId9"/>
    <p:sldLayoutId id="2147483694" r:id="rId10"/>
    <p:sldLayoutId id="2147483701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anose="020B0602020104020603" pitchFamily="34" charset="77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anose="020B0602020104020603" pitchFamily="34" charset="77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anose="020B0602020104020603" pitchFamily="34" charset="77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anose="020B0602020104020603" pitchFamily="34" charset="77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anose="020B0602020104020603" pitchFamily="34" charset="77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anose="020B0602020104020603" pitchFamily="34" charset="77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anose="020B0602020104020603" pitchFamily="34" charset="77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anose="020B0602020104020603" pitchFamily="34" charset="77"/>
        </a:defRPr>
      </a:lvl9pPr>
    </p:titleStyle>
    <p:bodyStyle>
      <a:lvl1pPr marL="319088" indent="-319088" algn="l" rtl="0" fontAlgn="base">
        <a:spcBef>
          <a:spcPts val="7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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fontAlgn="base">
        <a:spcBef>
          <a:spcPts val="550"/>
        </a:spcBef>
        <a:spcAft>
          <a:spcPct val="0"/>
        </a:spcAft>
        <a:buClr>
          <a:schemeClr val="accent1"/>
        </a:buClr>
        <a:buSzPct val="70000"/>
        <a:buFont typeface="Wingdings 2" pitchFamily="2" charset="2"/>
        <a:buChar char="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fontAlgn="base">
        <a:spcBef>
          <a:spcPts val="5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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fontAlgn="base">
        <a:spcBef>
          <a:spcPts val="400"/>
        </a:spcBef>
        <a:spcAft>
          <a:spcPct val="0"/>
        </a:spcAft>
        <a:buClr>
          <a:srgbClr val="A5AB81"/>
        </a:buClr>
        <a:buSzPct val="7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fontAlgn="base">
        <a:spcBef>
          <a:spcPts val="400"/>
        </a:spcBef>
        <a:spcAft>
          <a:spcPct val="0"/>
        </a:spcAft>
        <a:buClr>
          <a:srgbClr val="D8B25C"/>
        </a:buClr>
        <a:buSzPct val="6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mailto:nachin@microsoft.com" TargetMode="External"/><Relationship Id="rId2" Type="http://schemas.openxmlformats.org/officeDocument/2006/relationships/hyperlink" Target="mailto:andrew.begel@microsoft.com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E4AD7F-49EF-877C-B55F-10EC4418799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86000" y="2819400"/>
            <a:ext cx="6477000" cy="18288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/>
              <a:t>Usage and Perceptions of Agile Software Development in an Industrial Context</a:t>
            </a:r>
          </a:p>
        </p:txBody>
      </p:sp>
      <p:sp>
        <p:nvSpPr>
          <p:cNvPr id="9219" name="Subtitle 2">
            <a:extLst>
              <a:ext uri="{FF2B5EF4-FFF2-40B4-BE49-F238E27FC236}">
                <a16:creationId xmlns:a16="http://schemas.microsoft.com/office/drawing/2014/main" id="{CB77F479-FA42-1569-9426-017BD819DD9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438400" y="5943600"/>
            <a:ext cx="7772400" cy="914400"/>
          </a:xfrm>
        </p:spPr>
        <p:txBody>
          <a:bodyPr/>
          <a:lstStyle/>
          <a:p>
            <a:r>
              <a:rPr lang="en-US" altLang="en-US" sz="2000">
                <a:solidFill>
                  <a:schemeClr val="bg1"/>
                </a:solidFill>
              </a:rPr>
              <a:t>Andrew Begel, Nachiappan Nagappan</a:t>
            </a:r>
          </a:p>
          <a:p>
            <a:r>
              <a:rPr lang="en-US" altLang="en-US" sz="2000">
                <a:solidFill>
                  <a:schemeClr val="bg1"/>
                </a:solidFill>
              </a:rPr>
              <a:t>Microsoft Research</a:t>
            </a:r>
          </a:p>
        </p:txBody>
      </p:sp>
      <p:sp>
        <p:nvSpPr>
          <p:cNvPr id="9220" name="TextBox 3">
            <a:extLst>
              <a:ext uri="{FF2B5EF4-FFF2-40B4-BE49-F238E27FC236}">
                <a16:creationId xmlns:a16="http://schemas.microsoft.com/office/drawing/2014/main" id="{E67392AA-C5B8-1375-BAE9-44B9027409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096000"/>
            <a:ext cx="2132013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w Cen MT" panose="020B0602020104020603" pitchFamily="34" charset="77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panose="020B0602020104020603" pitchFamily="34" charset="77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panose="020B0602020104020603" pitchFamily="34" charset="77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panose="020B0602020104020603" pitchFamily="34" charset="77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panose="020B0602020104020603" pitchFamily="34" charset="77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77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77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77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77"/>
              </a:defRPr>
            </a:lvl9pPr>
          </a:lstStyle>
          <a:p>
            <a:r>
              <a:rPr lang="en-US" altLang="en-US"/>
              <a:t>ESEM 2007</a:t>
            </a:r>
          </a:p>
          <a:p>
            <a:r>
              <a:rPr lang="en-US" altLang="en-US"/>
              <a:t>September 21, 2007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>
            <a:extLst>
              <a:ext uri="{FF2B5EF4-FFF2-40B4-BE49-F238E27FC236}">
                <a16:creationId xmlns:a16="http://schemas.microsoft.com/office/drawing/2014/main" id="{3BEE4B60-6212-3E57-EF12-9AAB60D5B1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en-US" altLang="en-US"/>
              <a:t>Length of Time Using Agile</a:t>
            </a:r>
          </a:p>
        </p:txBody>
      </p:sp>
      <p:sp>
        <p:nvSpPr>
          <p:cNvPr id="18435" name="Content Placeholder 4">
            <a:extLst>
              <a:ext uri="{FF2B5EF4-FFF2-40B4-BE49-F238E27FC236}">
                <a16:creationId xmlns:a16="http://schemas.microsoft.com/office/drawing/2014/main" id="{85296ED5-6B90-FA68-4DFB-52AF287DC965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endParaRPr lang="en-US" altLang="en-US"/>
          </a:p>
        </p:txBody>
      </p:sp>
      <p:pic>
        <p:nvPicPr>
          <p:cNvPr id="18436" name="Picture 4" descr="image002">
            <a:extLst>
              <a:ext uri="{FF2B5EF4-FFF2-40B4-BE49-F238E27FC236}">
                <a16:creationId xmlns:a16="http://schemas.microsoft.com/office/drawing/2014/main" id="{0D1DB4DB-BC93-2C69-A12D-0EEFB411848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524000"/>
            <a:ext cx="8686800" cy="533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ontent Placeholder 7">
            <a:extLst>
              <a:ext uri="{FF2B5EF4-FFF2-40B4-BE49-F238E27FC236}">
                <a16:creationId xmlns:a16="http://schemas.microsoft.com/office/drawing/2014/main" id="{C1829A03-CCE3-EC50-9DDC-EE6A21561432}"/>
              </a:ext>
            </a:extLst>
          </p:cNvPr>
          <p:cNvGraphicFramePr>
            <a:graphicFrameLocks noGrp="1"/>
          </p:cNvGraphicFramePr>
          <p:nvPr>
            <p:ph sz="quarter" idx="1"/>
          </p:nvPr>
        </p:nvGraphicFramePr>
        <p:xfrm>
          <a:off x="228600" y="1600200"/>
          <a:ext cx="8686800" cy="5029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9459" name="Title 1">
            <a:extLst>
              <a:ext uri="{FF2B5EF4-FFF2-40B4-BE49-F238E27FC236}">
                <a16:creationId xmlns:a16="http://schemas.microsoft.com/office/drawing/2014/main" id="{DE9C1825-0EF9-B4BA-2B9A-AED414C142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en-US" altLang="en-US"/>
              <a:t>Team Collocation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27C6631-711A-55D4-6263-9D2D9C7FEF87}"/>
              </a:ext>
            </a:extLst>
          </p:cNvPr>
          <p:cNvSpPr txBox="1"/>
          <p:nvPr/>
        </p:nvSpPr>
        <p:spPr>
          <a:xfrm>
            <a:off x="1447800" y="3113088"/>
            <a:ext cx="7239000" cy="107791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dirty="0">
                <a:latin typeface="Arial" pitchFamily="34" charset="0"/>
                <a:cs typeface="Arial" pitchFamily="34" charset="0"/>
              </a:rPr>
              <a:t>84% of respondents in Agile teams are collocated within the same building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>
            <a:extLst>
              <a:ext uri="{FF2B5EF4-FFF2-40B4-BE49-F238E27FC236}">
                <a16:creationId xmlns:a16="http://schemas.microsoft.com/office/drawing/2014/main" id="{5699BCF3-0EC0-781F-4DE3-19763CA858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en-US" altLang="en-US"/>
              <a:t>Engineering Teams Like Agile</a:t>
            </a:r>
          </a:p>
        </p:txBody>
      </p:sp>
      <p:pic>
        <p:nvPicPr>
          <p:cNvPr id="20483" name="Picture 2">
            <a:extLst>
              <a:ext uri="{FF2B5EF4-FFF2-40B4-BE49-F238E27FC236}">
                <a16:creationId xmlns:a16="http://schemas.microsoft.com/office/drawing/2014/main" id="{77246024-F750-71B4-DE41-904EDA3AC6EB}"/>
              </a:ext>
            </a:extLst>
          </p:cNvPr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350" y="2036763"/>
            <a:ext cx="9137650" cy="4059237"/>
          </a:xfr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>
            <a:extLst>
              <a:ext uri="{FF2B5EF4-FFF2-40B4-BE49-F238E27FC236}">
                <a16:creationId xmlns:a16="http://schemas.microsoft.com/office/drawing/2014/main" id="{6819D2F7-3119-3E84-4C46-E2C163CC31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en-US" altLang="en-US"/>
              <a:t>Qualitative Methodology</a:t>
            </a:r>
          </a:p>
        </p:txBody>
      </p:sp>
      <p:sp>
        <p:nvSpPr>
          <p:cNvPr id="21507" name="Content Placeholder 2">
            <a:extLst>
              <a:ext uri="{FF2B5EF4-FFF2-40B4-BE49-F238E27FC236}">
                <a16:creationId xmlns:a16="http://schemas.microsoft.com/office/drawing/2014/main" id="{C742F143-0E83-4E7C-BAB1-C40703629ADC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r>
              <a:rPr lang="en-US" altLang="en-US"/>
              <a:t>Open Coding via Card Sort</a:t>
            </a:r>
          </a:p>
          <a:p>
            <a:pPr lvl="1"/>
            <a:r>
              <a:rPr lang="en-US" altLang="en-US"/>
              <a:t>Print all long answer responses (for each survey question) on index cards</a:t>
            </a:r>
          </a:p>
          <a:p>
            <a:pPr lvl="1"/>
            <a:r>
              <a:rPr lang="en-US" altLang="en-US"/>
              <a:t>Sort them into piles on a table, by theme</a:t>
            </a:r>
          </a:p>
          <a:p>
            <a:pPr lvl="1"/>
            <a:r>
              <a:rPr lang="en-US" altLang="en-US"/>
              <a:t>Move cards between piles until settled</a:t>
            </a:r>
          </a:p>
          <a:p>
            <a:pPr lvl="2"/>
            <a:r>
              <a:rPr lang="en-US" altLang="en-US"/>
              <a:t>Each answer can be in only one pile</a:t>
            </a:r>
          </a:p>
          <a:p>
            <a:pPr lvl="1"/>
            <a:r>
              <a:rPr lang="en-US" altLang="en-US"/>
              <a:t>Piles labeled by theme of answers within</a:t>
            </a:r>
          </a:p>
          <a:p>
            <a:pPr lvl="1"/>
            <a:r>
              <a:rPr lang="en-US" altLang="en-US"/>
              <a:t>2 researchers working together</a:t>
            </a:r>
          </a:p>
          <a:p>
            <a:pPr lvl="1"/>
            <a:r>
              <a:rPr lang="en-US" altLang="en-US"/>
              <a:t>2-3 hours per card sort</a:t>
            </a:r>
          </a:p>
          <a:p>
            <a:endParaRPr lang="en-US" alt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>
            <a:extLst>
              <a:ext uri="{FF2B5EF4-FFF2-40B4-BE49-F238E27FC236}">
                <a16:creationId xmlns:a16="http://schemas.microsoft.com/office/drawing/2014/main" id="{A43EE63D-89DE-BEDF-D4A2-D0FAFF24B9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en-US" altLang="en-US"/>
              <a:t>Perceived Benefits from Agile</a:t>
            </a:r>
          </a:p>
        </p:txBody>
      </p:sp>
      <p:sp>
        <p:nvSpPr>
          <p:cNvPr id="22531" name="Content Placeholder 2">
            <a:extLst>
              <a:ext uri="{FF2B5EF4-FFF2-40B4-BE49-F238E27FC236}">
                <a16:creationId xmlns:a16="http://schemas.microsoft.com/office/drawing/2014/main" id="{D1794D7D-E774-C7CB-E302-DDAC95DDCA38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altLang="en-US"/>
              <a:t>	</a:t>
            </a:r>
          </a:p>
          <a:p>
            <a:endParaRPr lang="en-US" altLang="en-US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B8EB6414-81C2-8E1D-5CC0-222C8A7D98F5}"/>
              </a:ext>
            </a:extLst>
          </p:cNvPr>
          <p:cNvGraphicFramePr>
            <a:graphicFrameLocks noGrp="1"/>
          </p:cNvGraphicFramePr>
          <p:nvPr/>
        </p:nvGraphicFramePr>
        <p:xfrm>
          <a:off x="990600" y="2133600"/>
          <a:ext cx="7315200" cy="3444240"/>
        </p:xfrm>
        <a:graphic>
          <a:graphicData uri="http://schemas.openxmlformats.org/drawingml/2006/table">
            <a:tbl>
              <a:tblPr lastCol="1" bandRow="1">
                <a:tableStyleId>{775DCB02-9BB8-47FD-8907-85C794F793BA}</a:tableStyleId>
              </a:tblPr>
              <a:tblGrid>
                <a:gridCol w="6400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None/>
                      </a:pPr>
                      <a:r>
                        <a:rPr lang="en-US" sz="2800" dirty="0"/>
                        <a:t>1. Improved Communication and Coordination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121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None/>
                      </a:pPr>
                      <a:r>
                        <a:rPr lang="en-US" sz="2800" dirty="0"/>
                        <a:t>2. Quick Releases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101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None/>
                      </a:pPr>
                      <a:r>
                        <a:rPr lang="en-US" sz="2800" dirty="0"/>
                        <a:t>3. Flexibility of Design – Quicker Response to Changes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86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None/>
                      </a:pPr>
                      <a:r>
                        <a:rPr lang="en-US" sz="2800" dirty="0"/>
                        <a:t>4. More Reasonable Process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65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None/>
                      </a:pPr>
                      <a:r>
                        <a:rPr lang="en-US" sz="2800" dirty="0"/>
                        <a:t>5. Increased Quality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62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22533" name="TextBox 4">
            <a:extLst>
              <a:ext uri="{FF2B5EF4-FFF2-40B4-BE49-F238E27FC236}">
                <a16:creationId xmlns:a16="http://schemas.microsoft.com/office/drawing/2014/main" id="{60ABCCFE-DC18-0196-F0F3-A595E36A07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38400" y="5816600"/>
            <a:ext cx="4392613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w Cen MT" panose="020B0602020104020603" pitchFamily="34" charset="77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panose="020B0602020104020603" pitchFamily="34" charset="77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panose="020B0602020104020603" pitchFamily="34" charset="77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panose="020B0602020104020603" pitchFamily="34" charset="77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panose="020B0602020104020603" pitchFamily="34" charset="77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77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77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77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77"/>
              </a:defRPr>
            </a:lvl9pPr>
          </a:lstStyle>
          <a:p>
            <a:r>
              <a:rPr lang="en-US" altLang="en-US" sz="3200"/>
              <a:t>687 comments, 44 themes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7F6DCA3-5DC5-536C-1891-C69C6F3D14C3}"/>
              </a:ext>
            </a:extLst>
          </p:cNvPr>
          <p:cNvSpPr txBox="1"/>
          <p:nvPr/>
        </p:nvSpPr>
        <p:spPr>
          <a:xfrm>
            <a:off x="457200" y="3200400"/>
            <a:ext cx="8382000" cy="461963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/>
              <a:t>“</a:t>
            </a:r>
            <a:r>
              <a:rPr lang="en-US" sz="2400" i="1" dirty="0"/>
              <a:t>Team members are aware of what each of the others is working on.”</a:t>
            </a:r>
            <a:endParaRPr lang="en-US" sz="24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F60852F-4007-BDA4-0DF9-294E158AC857}"/>
              </a:ext>
            </a:extLst>
          </p:cNvPr>
          <p:cNvSpPr txBox="1"/>
          <p:nvPr/>
        </p:nvSpPr>
        <p:spPr>
          <a:xfrm>
            <a:off x="457200" y="3733800"/>
            <a:ext cx="8382000" cy="830263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/>
              <a:t>“</a:t>
            </a:r>
            <a:r>
              <a:rPr lang="en-US" sz="2400" i="1" dirty="0"/>
              <a:t>When you integrate early and often, the product can be tested early and often, too.”</a:t>
            </a:r>
            <a:endParaRPr lang="en-US" sz="24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A007946-FA45-37BE-FECB-694CBF1DE415}"/>
              </a:ext>
            </a:extLst>
          </p:cNvPr>
          <p:cNvSpPr txBox="1"/>
          <p:nvPr/>
        </p:nvSpPr>
        <p:spPr>
          <a:xfrm>
            <a:off x="457200" y="4648200"/>
            <a:ext cx="8382000" cy="830263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i="1" dirty="0"/>
              <a:t>You don’t have to commit prematurely (for example, to design decisions).”</a:t>
            </a:r>
            <a:endParaRPr lang="en-US" sz="24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715DD73-9E86-16AE-9FAB-AD2F5403D60C}"/>
              </a:ext>
            </a:extLst>
          </p:cNvPr>
          <p:cNvSpPr txBox="1"/>
          <p:nvPr/>
        </p:nvSpPr>
        <p:spPr>
          <a:xfrm>
            <a:off x="457200" y="3657600"/>
            <a:ext cx="8382000" cy="830263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/>
              <a:t>The process supports “</a:t>
            </a:r>
            <a:r>
              <a:rPr lang="en-US" sz="2400" i="1" dirty="0"/>
              <a:t>real-time tracking of progress and ability to adjust future forecasts based on real data.”</a:t>
            </a:r>
            <a:endParaRPr lang="en-US" sz="24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F0D3801-0E0E-67AC-DB88-E04079044CC4}"/>
              </a:ext>
            </a:extLst>
          </p:cNvPr>
          <p:cNvSpPr txBox="1"/>
          <p:nvPr/>
        </p:nvSpPr>
        <p:spPr>
          <a:xfrm>
            <a:off x="457200" y="3665538"/>
            <a:ext cx="8382000" cy="83026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i="1" dirty="0"/>
              <a:t>“…ongoing refactoring leads to higher code reuse and better quality.”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6" grpId="1" animBg="1"/>
      <p:bldP spid="7" grpId="0" animBg="1"/>
      <p:bldP spid="7" grpId="1" animBg="1"/>
      <p:bldP spid="8" grpId="0" animBg="1"/>
      <p:bldP spid="8" grpId="1" animBg="1"/>
      <p:bldP spid="9" grpId="0" animBg="1"/>
      <p:bldP spid="9" grpId="1" animBg="1"/>
      <p:bldP spid="10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D2F7D3C8-4AFD-6DD9-6848-623A80AF5690}"/>
              </a:ext>
            </a:extLst>
          </p:cNvPr>
          <p:cNvGraphicFramePr>
            <a:graphicFrameLocks noGrp="1"/>
          </p:cNvGraphicFramePr>
          <p:nvPr/>
        </p:nvGraphicFramePr>
        <p:xfrm>
          <a:off x="990600" y="2133600"/>
          <a:ext cx="7315200" cy="3108960"/>
        </p:xfrm>
        <a:graphic>
          <a:graphicData uri="http://schemas.openxmlformats.org/drawingml/2006/table">
            <a:tbl>
              <a:tblPr lastCol="1" bandRow="1">
                <a:tableStyleId>{775DCB02-9BB8-47FD-8907-85C794F793BA}</a:tableStyleId>
              </a:tblPr>
              <a:tblGrid>
                <a:gridCol w="6400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kumimoji="0" lang="en-US" sz="28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1. Does not scale to larger projects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52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None/>
                      </a:pPr>
                      <a:r>
                        <a:rPr lang="en-US" sz="2800" dirty="0"/>
                        <a:t>2. Too</a:t>
                      </a:r>
                      <a:r>
                        <a:rPr lang="en-US" sz="2800" baseline="0" dirty="0"/>
                        <a:t> many meetings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44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None/>
                      </a:pPr>
                      <a:r>
                        <a:rPr lang="en-US" sz="2800" dirty="0"/>
                        <a:t>3.</a:t>
                      </a:r>
                      <a:r>
                        <a:rPr lang="en-US" sz="2800" baseline="0" dirty="0"/>
                        <a:t> Management buy-in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37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None/>
                      </a:pPr>
                      <a:r>
                        <a:rPr lang="en-US" sz="2800" dirty="0"/>
                        <a:t>4. Unfamiliar with Agile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36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None/>
                      </a:pPr>
                      <a:r>
                        <a:rPr lang="en-US" sz="2800" dirty="0"/>
                        <a:t>5. Coordination with other teams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29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None/>
                      </a:pPr>
                      <a:r>
                        <a:rPr lang="en-US" sz="2800" dirty="0"/>
                        <a:t>6. Losing sight</a:t>
                      </a:r>
                      <a:r>
                        <a:rPr lang="en-US" sz="2800" baseline="0" dirty="0"/>
                        <a:t> of the big picture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29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23555" name="Title 1">
            <a:extLst>
              <a:ext uri="{FF2B5EF4-FFF2-40B4-BE49-F238E27FC236}">
                <a16:creationId xmlns:a16="http://schemas.microsoft.com/office/drawing/2014/main" id="{B6C051E7-1DD4-7FA0-C11B-E02C1E0242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en-US" altLang="en-US"/>
              <a:t>Perceived Problems from Agile</a:t>
            </a:r>
          </a:p>
        </p:txBody>
      </p:sp>
      <p:sp>
        <p:nvSpPr>
          <p:cNvPr id="23556" name="Content Placeholder 2">
            <a:extLst>
              <a:ext uri="{FF2B5EF4-FFF2-40B4-BE49-F238E27FC236}">
                <a16:creationId xmlns:a16="http://schemas.microsoft.com/office/drawing/2014/main" id="{B71D5B4E-D933-C071-4711-637B7C1011AF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altLang="en-US"/>
              <a:t>	</a:t>
            </a:r>
          </a:p>
          <a:p>
            <a:endParaRPr lang="en-US" altLang="en-US"/>
          </a:p>
        </p:txBody>
      </p:sp>
      <p:sp>
        <p:nvSpPr>
          <p:cNvPr id="23557" name="TextBox 5">
            <a:extLst>
              <a:ext uri="{FF2B5EF4-FFF2-40B4-BE49-F238E27FC236}">
                <a16:creationId xmlns:a16="http://schemas.microsoft.com/office/drawing/2014/main" id="{9E995E08-D116-45D9-C432-822CA61AF1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38400" y="5435600"/>
            <a:ext cx="4392613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w Cen MT" panose="020B0602020104020603" pitchFamily="34" charset="77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panose="020B0602020104020603" pitchFamily="34" charset="77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panose="020B0602020104020603" pitchFamily="34" charset="77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panose="020B0602020104020603" pitchFamily="34" charset="77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panose="020B0602020104020603" pitchFamily="34" charset="77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77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77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77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77"/>
              </a:defRPr>
            </a:lvl9pPr>
          </a:lstStyle>
          <a:p>
            <a:r>
              <a:rPr lang="en-US" altLang="en-US" sz="3200"/>
              <a:t>565 comments, 58 themes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249691C-A8CA-EEE0-3DE2-2C10F9572F68}"/>
              </a:ext>
            </a:extLst>
          </p:cNvPr>
          <p:cNvSpPr txBox="1"/>
          <p:nvPr/>
        </p:nvSpPr>
        <p:spPr>
          <a:xfrm>
            <a:off x="457200" y="2743200"/>
            <a:ext cx="8382000" cy="830263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/>
              <a:t>Agile “</a:t>
            </a:r>
            <a:r>
              <a:rPr lang="en-US" sz="2400" i="1" dirty="0"/>
              <a:t>works for small co-located teams, but not for complex large projects.” </a:t>
            </a:r>
            <a:endParaRPr lang="en-US" sz="24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A04D778-9809-E5DA-2029-A13F16589517}"/>
              </a:ext>
            </a:extLst>
          </p:cNvPr>
          <p:cNvSpPr txBox="1"/>
          <p:nvPr/>
        </p:nvSpPr>
        <p:spPr>
          <a:xfrm>
            <a:off x="457200" y="3276600"/>
            <a:ext cx="8382000" cy="120015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i="1" dirty="0"/>
              <a:t>“The pressure to daily report percentage of progress was uncomfortable, especially when I had to report progress (or call an item ‘done’) without actually testing in integrated fashion.” </a:t>
            </a:r>
            <a:endParaRPr lang="en-US" sz="24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AC9185E-2AFE-125C-448A-27AAE446DDCD}"/>
              </a:ext>
            </a:extLst>
          </p:cNvPr>
          <p:cNvSpPr txBox="1"/>
          <p:nvPr/>
        </p:nvSpPr>
        <p:spPr>
          <a:xfrm>
            <a:off x="457200" y="3810000"/>
            <a:ext cx="8382000" cy="830263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i="1" dirty="0"/>
              <a:t>“Upper management still tries to get specific dates for specific deliverables.” </a:t>
            </a:r>
            <a:endParaRPr lang="en-US" sz="24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F0C4FEF-632A-6ED0-A7BE-3C32530D3367}"/>
              </a:ext>
            </a:extLst>
          </p:cNvPr>
          <p:cNvSpPr txBox="1"/>
          <p:nvPr/>
        </p:nvSpPr>
        <p:spPr>
          <a:xfrm>
            <a:off x="457200" y="4343400"/>
            <a:ext cx="8382000" cy="830263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/>
              <a:t>Agile development “</a:t>
            </a:r>
            <a:r>
              <a:rPr lang="en-US" sz="2400" i="1" dirty="0"/>
              <a:t>is simple, but requires a lot of discipline from the team.” </a:t>
            </a:r>
            <a:endParaRPr lang="en-US" sz="2400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BC9B095-EBD3-E889-BB56-CBB94A4E4059}"/>
              </a:ext>
            </a:extLst>
          </p:cNvPr>
          <p:cNvSpPr txBox="1"/>
          <p:nvPr/>
        </p:nvSpPr>
        <p:spPr>
          <a:xfrm>
            <a:off x="457200" y="2544763"/>
            <a:ext cx="8382000" cy="1570037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/>
              <a:t>“</a:t>
            </a:r>
            <a:r>
              <a:rPr lang="en-US" sz="2400" i="1" dirty="0"/>
              <a:t>Interaction with non-Agile teams is hard because they don’t understand that you can guarantee that all the sprint items will be completed because the prioritization meeting involves very loose time estimates.” </a:t>
            </a:r>
            <a:endParaRPr lang="en-US" sz="2400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419D330-B475-615C-269A-B4056D452E2C}"/>
              </a:ext>
            </a:extLst>
          </p:cNvPr>
          <p:cNvSpPr txBox="1"/>
          <p:nvPr/>
        </p:nvSpPr>
        <p:spPr>
          <a:xfrm>
            <a:off x="457200" y="2979738"/>
            <a:ext cx="8382000" cy="83026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/>
              <a:t>The “</a:t>
            </a:r>
            <a:r>
              <a:rPr lang="en-US" sz="2400" i="1" dirty="0"/>
              <a:t>focus is on today’s work” more “than what the feature team is trying to achieve.” 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7" grpId="1" animBg="1"/>
      <p:bldP spid="8" grpId="0" animBg="1"/>
      <p:bldP spid="8" grpId="1" animBg="1"/>
      <p:bldP spid="9" grpId="0" animBg="1"/>
      <p:bldP spid="9" grpId="1" animBg="1"/>
      <p:bldP spid="10" grpId="0" animBg="1"/>
      <p:bldP spid="10" grpId="1" animBg="1"/>
      <p:bldP spid="11" grpId="0" animBg="1"/>
      <p:bldP spid="11" grpId="1" animBg="1"/>
      <p:bldP spid="12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>
            <a:extLst>
              <a:ext uri="{FF2B5EF4-FFF2-40B4-BE49-F238E27FC236}">
                <a16:creationId xmlns:a16="http://schemas.microsoft.com/office/drawing/2014/main" id="{B3259AE5-8D03-08B1-E690-A9386F9141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en-US" altLang="en-US"/>
              <a:t>Open Questions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11E9ED-BE5E-75CB-9DA3-2A9CAD9179C2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226425" cy="4495800"/>
          </a:xfrm>
        </p:spPr>
        <p:txBody>
          <a:bodyPr>
            <a:normAutofit fontScale="92500"/>
          </a:bodyPr>
          <a:lstStyle/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r>
              <a:rPr lang="en-US" dirty="0"/>
              <a:t>How do you scale Agile to large (500-5000 person) teams?</a:t>
            </a:r>
          </a:p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r>
              <a:rPr lang="en-US" dirty="0"/>
              <a:t>How do you best coordinate Agile and non-Agile teams?</a:t>
            </a:r>
          </a:p>
          <a:p>
            <a:pPr marL="640080" lvl="1" indent="-274320" fontAlgn="auto">
              <a:spcAft>
                <a:spcPts val="0"/>
              </a:spcAft>
              <a:buFont typeface="Wingdings 2"/>
              <a:buChar char=""/>
              <a:defRPr/>
            </a:pPr>
            <a:r>
              <a:rPr lang="en-US" dirty="0"/>
              <a:t>Recently finished study on software team coordination at MS (in submission).</a:t>
            </a:r>
          </a:p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r>
              <a:rPr lang="en-US" dirty="0"/>
              <a:t>What are the best software metrics for discerning Agile (vs. non-Agile) process effects on teams’ artifacts?</a:t>
            </a:r>
          </a:p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r>
              <a:rPr lang="en-US" dirty="0"/>
              <a:t>How can we fix actual and perceived problems uncovered in ethnographic investigations of Agile software development teams?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>
            <a:extLst>
              <a:ext uri="{FF2B5EF4-FFF2-40B4-BE49-F238E27FC236}">
                <a16:creationId xmlns:a16="http://schemas.microsoft.com/office/drawing/2014/main" id="{9E3C7491-7321-22A6-1B9F-3CDFE2D4DA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en-US" altLang="en-US"/>
              <a:t>Conclusions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A4E267-43F4-87D3-F354-D1F94E8A6526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>
            <a:normAutofit fontScale="92500"/>
          </a:bodyPr>
          <a:lstStyle/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r>
              <a:rPr lang="en-US" dirty="0"/>
              <a:t>1/3 of respondents (spread across divisions) report their team uses Agile methodologies.</a:t>
            </a:r>
          </a:p>
          <a:p>
            <a:pPr marL="640080" lvl="1" indent="-274320" fontAlgn="auto">
              <a:spcAft>
                <a:spcPts val="0"/>
              </a:spcAft>
              <a:buFont typeface="Wingdings 2"/>
              <a:buChar char=""/>
              <a:defRPr/>
            </a:pPr>
            <a:r>
              <a:rPr lang="en-US" dirty="0"/>
              <a:t>They mainly use Scrum.</a:t>
            </a:r>
          </a:p>
          <a:p>
            <a:pPr marL="640080" lvl="1" indent="-274320" fontAlgn="auto">
              <a:spcAft>
                <a:spcPts val="0"/>
              </a:spcAft>
              <a:buFont typeface="Wingdings 2"/>
              <a:buChar char=""/>
              <a:defRPr/>
            </a:pPr>
            <a:r>
              <a:rPr lang="en-US" dirty="0"/>
              <a:t>Used for many legacy products.</a:t>
            </a:r>
          </a:p>
          <a:p>
            <a:pPr marL="640080" lvl="1" indent="-274320" fontAlgn="auto">
              <a:spcAft>
                <a:spcPts val="0"/>
              </a:spcAft>
              <a:buFont typeface="Wingdings 2"/>
              <a:buChar char=""/>
              <a:defRPr/>
            </a:pPr>
            <a:r>
              <a:rPr lang="en-US" dirty="0"/>
              <a:t>Test-driven development and pair programming are </a:t>
            </a:r>
            <a:r>
              <a:rPr lang="en-US" i="1" dirty="0"/>
              <a:t>not</a:t>
            </a:r>
            <a:r>
              <a:rPr lang="en-US" dirty="0"/>
              <a:t> very common.</a:t>
            </a:r>
          </a:p>
          <a:p>
            <a:pPr marL="640080" lvl="1" indent="-274320" fontAlgn="auto">
              <a:spcAft>
                <a:spcPts val="0"/>
              </a:spcAft>
              <a:buFont typeface="Wingdings 2"/>
              <a:buChar char=""/>
              <a:defRPr/>
            </a:pPr>
            <a:r>
              <a:rPr lang="en-US" dirty="0"/>
              <a:t>Agile usage does not appear to affect team collocation.</a:t>
            </a:r>
          </a:p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r>
              <a:rPr lang="en-US" dirty="0"/>
              <a:t>MS engineers who have used Agile like it for their local team, but not necessarily for their organization.</a:t>
            </a:r>
          </a:p>
          <a:p>
            <a:pPr marL="640080" lvl="1" indent="-274320" fontAlgn="auto">
              <a:spcAft>
                <a:spcPts val="0"/>
              </a:spcAft>
              <a:buFont typeface="Wingdings 2"/>
              <a:buChar char=""/>
              <a:defRPr/>
            </a:pPr>
            <a:r>
              <a:rPr lang="en-US" dirty="0"/>
              <a:t>They worry about scale, overhead, and management buy-in.</a:t>
            </a:r>
          </a:p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endParaRPr lang="en-US" dirty="0"/>
          </a:p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>
            <a:extLst>
              <a:ext uri="{FF2B5EF4-FFF2-40B4-BE49-F238E27FC236}">
                <a16:creationId xmlns:a16="http://schemas.microsoft.com/office/drawing/2014/main" id="{87CA0E5E-3575-38F2-266F-3FCACAFA40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en-US" altLang="en-US"/>
              <a:t>Questions?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C588BD-7EED-2AE1-29A8-E2FF8985B310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>
            <a:normAutofit/>
          </a:bodyPr>
          <a:lstStyle/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r>
              <a:rPr lang="en-US" dirty="0"/>
              <a:t>Andrew Begel (</a:t>
            </a:r>
            <a:r>
              <a:rPr lang="en-US" dirty="0">
                <a:hlinkClick r:id="rId2"/>
              </a:rPr>
              <a:t>andrew.begel@microsoft.com</a:t>
            </a:r>
            <a:r>
              <a:rPr lang="en-US" dirty="0"/>
              <a:t>)</a:t>
            </a:r>
            <a:br>
              <a:rPr lang="en-US" dirty="0"/>
            </a:br>
            <a:r>
              <a:rPr lang="en-US" dirty="0"/>
              <a:t>HIP – Human Interactions in Programming</a:t>
            </a:r>
            <a:br>
              <a:rPr lang="en-US" dirty="0"/>
            </a:br>
            <a:r>
              <a:rPr lang="en-US" i="1" dirty="0"/>
              <a:t>http://research.microsoft.com/hip</a:t>
            </a:r>
          </a:p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endParaRPr lang="en-US" dirty="0"/>
          </a:p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r>
              <a:rPr lang="en-US" dirty="0" err="1"/>
              <a:t>Nachiappan</a:t>
            </a:r>
            <a:r>
              <a:rPr lang="en-US" dirty="0"/>
              <a:t> Nagappan (</a:t>
            </a:r>
            <a:r>
              <a:rPr lang="en-US" dirty="0">
                <a:solidFill>
                  <a:schemeClr val="bg2">
                    <a:lumMod val="25000"/>
                  </a:schemeClr>
                </a:solidFill>
                <a:hlinkClick r:id="rId3"/>
              </a:rPr>
              <a:t>nachin@microsoft.com</a:t>
            </a:r>
            <a:r>
              <a:rPr lang="en-US" dirty="0"/>
              <a:t>)</a:t>
            </a:r>
            <a:br>
              <a:rPr lang="en-US" dirty="0"/>
            </a:br>
            <a:r>
              <a:rPr lang="en-US" dirty="0"/>
              <a:t>ESM – </a:t>
            </a:r>
            <a:r>
              <a:rPr lang="en-US" sz="2400" dirty="0"/>
              <a:t>Empirical Software Engineering and Measurement</a:t>
            </a:r>
            <a:br>
              <a:rPr lang="en-US" dirty="0"/>
            </a:br>
            <a:r>
              <a:rPr lang="en-US" i="1" dirty="0"/>
              <a:t>http://research.microsoft.com/esm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>
            <a:extLst>
              <a:ext uri="{FF2B5EF4-FFF2-40B4-BE49-F238E27FC236}">
                <a16:creationId xmlns:a16="http://schemas.microsoft.com/office/drawing/2014/main" id="{8A64D7CC-877D-C499-2DFB-387A136662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en-US" altLang="en-US"/>
              <a:t>Agile Development is Spreading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190F4C-20BE-87DD-86E1-58FFF02816FF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>
            <a:normAutofit lnSpcReduction="10000"/>
          </a:bodyPr>
          <a:lstStyle/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r>
              <a:rPr lang="en-US" dirty="0"/>
              <a:t>Variety of Agile methodologies</a:t>
            </a:r>
          </a:p>
          <a:p>
            <a:pPr marL="640080" lvl="1" indent="-274320" fontAlgn="auto">
              <a:spcAft>
                <a:spcPts val="0"/>
              </a:spcAft>
              <a:buFont typeface="Wingdings 2"/>
              <a:buChar char=""/>
              <a:defRPr/>
            </a:pPr>
            <a:r>
              <a:rPr lang="en-US" dirty="0"/>
              <a:t>Scrum, Extreme Programming, Crystal, others</a:t>
            </a:r>
          </a:p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endParaRPr lang="en-US" dirty="0"/>
          </a:p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r>
              <a:rPr lang="en-US" dirty="0"/>
              <a:t>Research Questions</a:t>
            </a:r>
          </a:p>
          <a:p>
            <a:pPr marL="640080" lvl="1" indent="-274320" fontAlgn="auto">
              <a:spcAft>
                <a:spcPts val="0"/>
              </a:spcAft>
              <a:buFont typeface="Wingdings 2"/>
              <a:buChar char=""/>
              <a:defRPr/>
            </a:pPr>
            <a:r>
              <a:rPr lang="en-US" dirty="0"/>
              <a:t>How is Agile practiced at Microsoft?</a:t>
            </a:r>
          </a:p>
          <a:p>
            <a:pPr lvl="2" fontAlgn="auto">
              <a:spcAft>
                <a:spcPts val="0"/>
              </a:spcAft>
              <a:buFont typeface="Wingdings"/>
              <a:buChar char=""/>
              <a:defRPr/>
            </a:pPr>
            <a:r>
              <a:rPr lang="en-US" dirty="0"/>
              <a:t>i.e. What do they do?</a:t>
            </a:r>
          </a:p>
          <a:p>
            <a:pPr marL="640080" lvl="1" indent="-274320" fontAlgn="auto">
              <a:spcAft>
                <a:spcPts val="0"/>
              </a:spcAft>
              <a:buFont typeface="Wingdings 2"/>
              <a:buChar char=""/>
              <a:defRPr/>
            </a:pPr>
            <a:r>
              <a:rPr lang="en-US" dirty="0"/>
              <a:t>How do engineers feel about it?</a:t>
            </a:r>
          </a:p>
          <a:p>
            <a:pPr lvl="2" fontAlgn="auto">
              <a:spcAft>
                <a:spcPts val="0"/>
              </a:spcAft>
              <a:buFont typeface="Wingdings"/>
              <a:buChar char=""/>
              <a:defRPr/>
            </a:pPr>
            <a:r>
              <a:rPr lang="en-US" dirty="0"/>
              <a:t>i.e. Do they like it?</a:t>
            </a:r>
          </a:p>
          <a:p>
            <a:pPr lvl="2" fontAlgn="auto">
              <a:spcAft>
                <a:spcPts val="0"/>
              </a:spcAft>
              <a:buFont typeface="Wingdings"/>
              <a:buChar char=""/>
              <a:defRPr/>
            </a:pPr>
            <a:endParaRPr lang="en-US" dirty="0"/>
          </a:p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r>
              <a:rPr lang="en-US" dirty="0"/>
              <a:t>This will be a data-heavy talk.</a:t>
            </a:r>
          </a:p>
          <a:p>
            <a:pPr marL="640080" lvl="1" indent="-274320" fontAlgn="auto">
              <a:spcAft>
                <a:spcPts val="0"/>
              </a:spcAft>
              <a:buFont typeface="Wingdings 2"/>
              <a:buChar char=""/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>
            <a:extLst>
              <a:ext uri="{FF2B5EF4-FFF2-40B4-BE49-F238E27FC236}">
                <a16:creationId xmlns:a16="http://schemas.microsoft.com/office/drawing/2014/main" id="{7EBEF497-DD36-4E96-3F50-294D6A3933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en-US" altLang="en-US"/>
              <a:t>What did we do?</a:t>
            </a:r>
          </a:p>
        </p:txBody>
      </p:sp>
      <p:sp>
        <p:nvSpPr>
          <p:cNvPr id="11267" name="Content Placeholder 2">
            <a:extLst>
              <a:ext uri="{FF2B5EF4-FFF2-40B4-BE49-F238E27FC236}">
                <a16:creationId xmlns:a16="http://schemas.microsoft.com/office/drawing/2014/main" id="{0C954497-DEF6-7E28-E98A-87046BD0B3B8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r>
              <a:rPr lang="en-US" altLang="en-US"/>
              <a:t>Survey-based study</a:t>
            </a:r>
          </a:p>
          <a:p>
            <a:pPr lvl="1"/>
            <a:r>
              <a:rPr lang="en-US" altLang="en-US"/>
              <a:t>Anonymous survey sent to 2821 engineers at Microsoft</a:t>
            </a:r>
          </a:p>
          <a:p>
            <a:pPr lvl="2"/>
            <a:r>
              <a:rPr lang="en-US" altLang="en-US"/>
              <a:t>10% random sampling of all developers, testers, program managers at Microsoft in October 2006</a:t>
            </a:r>
          </a:p>
          <a:p>
            <a:pPr lvl="1"/>
            <a:r>
              <a:rPr lang="en-US" altLang="en-US"/>
              <a:t>487 valid responses</a:t>
            </a:r>
          </a:p>
          <a:p>
            <a:pPr lvl="2"/>
            <a:r>
              <a:rPr lang="en-US" altLang="en-US"/>
              <a:t>18% developers, 18% testers, 10% program managers</a:t>
            </a:r>
          </a:p>
          <a:p>
            <a:pPr lvl="1"/>
            <a:endParaRPr lang="en-US" altLang="en-US"/>
          </a:p>
          <a:p>
            <a:pPr lvl="1"/>
            <a:r>
              <a:rPr lang="en-US" altLang="en-US"/>
              <a:t>Important topic to Microsoft engineers</a:t>
            </a:r>
          </a:p>
          <a:p>
            <a:pPr lvl="1"/>
            <a:r>
              <a:rPr lang="en-US" altLang="en-US"/>
              <a:t>We offered raffle for one $250 MP3 player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>
            <a:extLst>
              <a:ext uri="{FF2B5EF4-FFF2-40B4-BE49-F238E27FC236}">
                <a16:creationId xmlns:a16="http://schemas.microsoft.com/office/drawing/2014/main" id="{B95EC8FB-8734-5765-12D8-ABEF3C4491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en-US" altLang="en-US"/>
              <a:t>Respondent Demographics</a:t>
            </a:r>
          </a:p>
        </p:txBody>
      </p:sp>
      <p:sp>
        <p:nvSpPr>
          <p:cNvPr id="12291" name="Content Placeholder 2">
            <a:extLst>
              <a:ext uri="{FF2B5EF4-FFF2-40B4-BE49-F238E27FC236}">
                <a16:creationId xmlns:a16="http://schemas.microsoft.com/office/drawing/2014/main" id="{0612AFBC-8561-806C-CCF1-7D4A5307251A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r>
              <a:rPr lang="en-US" altLang="en-US"/>
              <a:t>Average 9.20 years of professional experience</a:t>
            </a:r>
          </a:p>
          <a:p>
            <a:pPr lvl="1"/>
            <a:r>
              <a:rPr lang="en-US" altLang="en-US"/>
              <a:t>SD: 7.06 years</a:t>
            </a:r>
          </a:p>
          <a:p>
            <a:r>
              <a:rPr lang="en-US" altLang="en-US"/>
              <a:t>Average 2.4 years in current product team</a:t>
            </a:r>
          </a:p>
          <a:p>
            <a:pPr lvl="1"/>
            <a:r>
              <a:rPr lang="en-US" altLang="en-US"/>
              <a:t>SD: 2.5 years</a:t>
            </a:r>
          </a:p>
          <a:p>
            <a:endParaRPr lang="en-US" alt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>
            <a:extLst>
              <a:ext uri="{FF2B5EF4-FFF2-40B4-BE49-F238E27FC236}">
                <a16:creationId xmlns:a16="http://schemas.microsoft.com/office/drawing/2014/main" id="{FF1C57A5-7428-53EE-76F3-3EBBB40BC9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en-US" altLang="en-US"/>
              <a:t>Respondent Job Area</a:t>
            </a:r>
          </a:p>
        </p:txBody>
      </p:sp>
      <p:graphicFrame>
        <p:nvGraphicFramePr>
          <p:cNvPr id="8" name="Content Placeholder 7">
            <a:extLst>
              <a:ext uri="{FF2B5EF4-FFF2-40B4-BE49-F238E27FC236}">
                <a16:creationId xmlns:a16="http://schemas.microsoft.com/office/drawing/2014/main" id="{5DD7EB30-49C8-042D-8D9A-DE02F61A22CA}"/>
              </a:ext>
            </a:extLst>
          </p:cNvPr>
          <p:cNvGraphicFramePr>
            <a:graphicFrameLocks noGrp="1"/>
          </p:cNvGraphicFramePr>
          <p:nvPr>
            <p:ph sz="quarter" idx="1"/>
          </p:nvPr>
        </p:nvGraphicFramePr>
        <p:xfrm>
          <a:off x="228600" y="1600200"/>
          <a:ext cx="8763000" cy="5105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>
            <a:extLst>
              <a:ext uri="{FF2B5EF4-FFF2-40B4-BE49-F238E27FC236}">
                <a16:creationId xmlns:a16="http://schemas.microsoft.com/office/drawing/2014/main" id="{343C7B4C-2B39-3926-6B9A-3320CFF38C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en-US" altLang="en-US"/>
              <a:t>Respondent Job Role</a:t>
            </a:r>
          </a:p>
        </p:txBody>
      </p:sp>
      <p:graphicFrame>
        <p:nvGraphicFramePr>
          <p:cNvPr id="9" name="Content Placeholder 8">
            <a:extLst>
              <a:ext uri="{FF2B5EF4-FFF2-40B4-BE49-F238E27FC236}">
                <a16:creationId xmlns:a16="http://schemas.microsoft.com/office/drawing/2014/main" id="{BA10E203-64E9-07FB-15D6-CB302B7F3825}"/>
              </a:ext>
            </a:extLst>
          </p:cNvPr>
          <p:cNvGraphicFramePr>
            <a:graphicFrameLocks noGrp="1"/>
          </p:cNvGraphicFramePr>
          <p:nvPr>
            <p:ph sz="quarter" idx="1"/>
          </p:nvPr>
        </p:nvGraphicFramePr>
        <p:xfrm>
          <a:off x="228600" y="1600200"/>
          <a:ext cx="8686800" cy="5105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>
            <a:extLst>
              <a:ext uri="{FF2B5EF4-FFF2-40B4-BE49-F238E27FC236}">
                <a16:creationId xmlns:a16="http://schemas.microsoft.com/office/drawing/2014/main" id="{96C361B5-9ECB-A6DE-9454-671931BE00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en-US" altLang="en-US"/>
              <a:t>Who uses Agile?</a:t>
            </a:r>
          </a:p>
        </p:txBody>
      </p:sp>
      <p:pic>
        <p:nvPicPr>
          <p:cNvPr id="15363" name="Picture 4">
            <a:extLst>
              <a:ext uri="{FF2B5EF4-FFF2-40B4-BE49-F238E27FC236}">
                <a16:creationId xmlns:a16="http://schemas.microsoft.com/office/drawing/2014/main" id="{65F48FF6-2D2E-5BF5-5960-51A8F231363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8350" y="1600200"/>
            <a:ext cx="4565650" cy="274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4" name="Content Placeholder 3">
            <a:extLst>
              <a:ext uri="{FF2B5EF4-FFF2-40B4-BE49-F238E27FC236}">
                <a16:creationId xmlns:a16="http://schemas.microsoft.com/office/drawing/2014/main" id="{375D9483-2935-C540-4D42-E36FBAF424B9}"/>
              </a:ext>
            </a:extLst>
          </p:cNvPr>
          <p:cNvPicPr>
            <a:picLocks noGrp="1"/>
          </p:cNvPicPr>
          <p:nvPr>
            <p:ph sz="quarter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1600200"/>
            <a:ext cx="4565650" cy="2743200"/>
          </a:xfr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40664681-5577-2A7F-96FF-5C70FCD8748B}"/>
              </a:ext>
            </a:extLst>
          </p:cNvPr>
          <p:cNvSpPr txBox="1"/>
          <p:nvPr/>
        </p:nvSpPr>
        <p:spPr>
          <a:xfrm>
            <a:off x="990600" y="4876800"/>
            <a:ext cx="7391400" cy="1077913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dirty="0">
                <a:latin typeface="Arial" pitchFamily="34" charset="0"/>
                <a:cs typeface="Arial" pitchFamily="34" charset="0"/>
              </a:rPr>
              <a:t>59.6% of Agile users work on legacy (not v1) code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19A511A-B288-2482-A862-DCDB38F7D4FA}"/>
              </a:ext>
            </a:extLst>
          </p:cNvPr>
          <p:cNvSpPr/>
          <p:nvPr/>
        </p:nvSpPr>
        <p:spPr>
          <a:xfrm>
            <a:off x="990600" y="4876800"/>
            <a:ext cx="7391400" cy="10668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dirty="0"/>
              <a:t>32% of respondents say their team uses Agile development methodologies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 animBg="1"/>
      <p:bldP spid="9" grpId="1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>
            <a:extLst>
              <a:ext uri="{FF2B5EF4-FFF2-40B4-BE49-F238E27FC236}">
                <a16:creationId xmlns:a16="http://schemas.microsoft.com/office/drawing/2014/main" id="{D30E79E3-A35B-77E9-F710-ED50377B62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en-US" altLang="en-US"/>
              <a:t>Agile Methodology</a:t>
            </a:r>
          </a:p>
        </p:txBody>
      </p:sp>
      <p:pic>
        <p:nvPicPr>
          <p:cNvPr id="16387" name="Picture 2" descr="image001">
            <a:extLst>
              <a:ext uri="{FF2B5EF4-FFF2-40B4-BE49-F238E27FC236}">
                <a16:creationId xmlns:a16="http://schemas.microsoft.com/office/drawing/2014/main" id="{E2314697-4CBD-4005-6C5F-02E1724E67E9}"/>
              </a:ext>
            </a:extLst>
          </p:cNvPr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349375" y="1757363"/>
            <a:ext cx="5953125" cy="4762500"/>
          </a:xfr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>
            <a:extLst>
              <a:ext uri="{FF2B5EF4-FFF2-40B4-BE49-F238E27FC236}">
                <a16:creationId xmlns:a16="http://schemas.microsoft.com/office/drawing/2014/main" id="{E30E48DB-5357-B002-EE2B-8B9BDD2493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76200"/>
            <a:ext cx="8153400" cy="990600"/>
          </a:xfrm>
        </p:spPr>
        <p:txBody>
          <a:bodyPr/>
          <a:lstStyle/>
          <a:p>
            <a:r>
              <a:rPr lang="en-US" altLang="en-US"/>
              <a:t>Agile Practice Penetration</a:t>
            </a:r>
          </a:p>
        </p:txBody>
      </p:sp>
      <p:pic>
        <p:nvPicPr>
          <p:cNvPr id="17411" name="Picture 2">
            <a:extLst>
              <a:ext uri="{FF2B5EF4-FFF2-40B4-BE49-F238E27FC236}">
                <a16:creationId xmlns:a16="http://schemas.microsoft.com/office/drawing/2014/main" id="{0A31BCA4-71D8-5B5C-739F-A43FB3FF33D5}"/>
              </a:ext>
            </a:extLst>
          </p:cNvPr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6200" y="1162050"/>
            <a:ext cx="8896350" cy="5619750"/>
          </a:xfr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0159BE93-7035-9B06-F66B-A9CDB2409CD0}"/>
              </a:ext>
            </a:extLst>
          </p:cNvPr>
          <p:cNvSpPr/>
          <p:nvPr/>
        </p:nvSpPr>
        <p:spPr>
          <a:xfrm>
            <a:off x="0" y="914400"/>
            <a:ext cx="228600" cy="8382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C7C2E37-518C-2970-75DB-E81D79F69821}"/>
              </a:ext>
            </a:extLst>
          </p:cNvPr>
          <p:cNvSpPr/>
          <p:nvPr/>
        </p:nvSpPr>
        <p:spPr>
          <a:xfrm>
            <a:off x="8915400" y="838200"/>
            <a:ext cx="228600" cy="8382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Median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94B6D2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2787</TotalTime>
  <Words>807</Words>
  <Application>Microsoft Macintosh PowerPoint</Application>
  <PresentationFormat>On-screen Show (4:3)</PresentationFormat>
  <Paragraphs>107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4" baseType="lpstr">
      <vt:lpstr>Tw Cen MT</vt:lpstr>
      <vt:lpstr>Arial</vt:lpstr>
      <vt:lpstr>Wingdings</vt:lpstr>
      <vt:lpstr>Wingdings 2</vt:lpstr>
      <vt:lpstr>Calibri</vt:lpstr>
      <vt:lpstr>Median</vt:lpstr>
      <vt:lpstr>Usage and Perceptions of Agile Software Development in an Industrial Context</vt:lpstr>
      <vt:lpstr>Agile Development is Spreading</vt:lpstr>
      <vt:lpstr>What did we do?</vt:lpstr>
      <vt:lpstr>Respondent Demographics</vt:lpstr>
      <vt:lpstr>Respondent Job Area</vt:lpstr>
      <vt:lpstr>Respondent Job Role</vt:lpstr>
      <vt:lpstr>Who uses Agile?</vt:lpstr>
      <vt:lpstr>Agile Methodology</vt:lpstr>
      <vt:lpstr>Agile Practice Penetration</vt:lpstr>
      <vt:lpstr>Length of Time Using Agile</vt:lpstr>
      <vt:lpstr>Team Collocation</vt:lpstr>
      <vt:lpstr>Engineering Teams Like Agile</vt:lpstr>
      <vt:lpstr>Qualitative Methodology</vt:lpstr>
      <vt:lpstr>Perceived Benefits from Agile</vt:lpstr>
      <vt:lpstr>Perceived Problems from Agile</vt:lpstr>
      <vt:lpstr>Open Questions</vt:lpstr>
      <vt:lpstr>Conclusions</vt:lpstr>
      <vt:lpstr>Questions?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Usage and Perceptions of Agile Software Development in an Industrial Context</dc:title>
  <dc:creator>Andrew Begel</dc:creator>
  <cp:lastModifiedBy>Andrew Begel</cp:lastModifiedBy>
  <cp:revision>78</cp:revision>
  <dcterms:created xsi:type="dcterms:W3CDTF">2007-09-16T13:42:48Z</dcterms:created>
  <dcterms:modified xsi:type="dcterms:W3CDTF">2025-02-02T23:25:41Z</dcterms:modified>
</cp:coreProperties>
</file>